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44"/>
  </p:notesMasterIdLst>
  <p:handoutMasterIdLst>
    <p:handoutMasterId r:id="rId45"/>
  </p:handoutMasterIdLst>
  <p:sldIdLst>
    <p:sldId id="256" r:id="rId2"/>
    <p:sldId id="397" r:id="rId3"/>
    <p:sldId id="345" r:id="rId4"/>
    <p:sldId id="371" r:id="rId5"/>
    <p:sldId id="389" r:id="rId6"/>
    <p:sldId id="344" r:id="rId7"/>
    <p:sldId id="260" r:id="rId8"/>
    <p:sldId id="343" r:id="rId9"/>
    <p:sldId id="261" r:id="rId10"/>
    <p:sldId id="307" r:id="rId11"/>
    <p:sldId id="326" r:id="rId12"/>
    <p:sldId id="346" r:id="rId13"/>
    <p:sldId id="374" r:id="rId14"/>
    <p:sldId id="373" r:id="rId15"/>
    <p:sldId id="390" r:id="rId16"/>
    <p:sldId id="349" r:id="rId17"/>
    <p:sldId id="348" r:id="rId18"/>
    <p:sldId id="375" r:id="rId19"/>
    <p:sldId id="398" r:id="rId20"/>
    <p:sldId id="399" r:id="rId21"/>
    <p:sldId id="350" r:id="rId22"/>
    <p:sldId id="352" r:id="rId23"/>
    <p:sldId id="353" r:id="rId24"/>
    <p:sldId id="354" r:id="rId25"/>
    <p:sldId id="358" r:id="rId26"/>
    <p:sldId id="359" r:id="rId27"/>
    <p:sldId id="360" r:id="rId28"/>
    <p:sldId id="376" r:id="rId29"/>
    <p:sldId id="363" r:id="rId30"/>
    <p:sldId id="366" r:id="rId31"/>
    <p:sldId id="381" r:id="rId32"/>
    <p:sldId id="385" r:id="rId33"/>
    <p:sldId id="380" r:id="rId34"/>
    <p:sldId id="382" r:id="rId35"/>
    <p:sldId id="384" r:id="rId36"/>
    <p:sldId id="386" r:id="rId37"/>
    <p:sldId id="383" r:id="rId38"/>
    <p:sldId id="391" r:id="rId39"/>
    <p:sldId id="378" r:id="rId40"/>
    <p:sldId id="379" r:id="rId41"/>
    <p:sldId id="388" r:id="rId42"/>
    <p:sldId id="33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4116" autoAdjust="0"/>
  </p:normalViewPr>
  <p:slideViewPr>
    <p:cSldViewPr snapToGrid="0">
      <p:cViewPr>
        <p:scale>
          <a:sx n="99" d="100"/>
          <a:sy n="99" d="100"/>
        </p:scale>
        <p:origin x="590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82"/>
    </p:cViewPr>
  </p:sorterViewPr>
  <p:notesViewPr>
    <p:cSldViewPr snapToGrid="0">
      <p:cViewPr varScale="1">
        <p:scale>
          <a:sx n="105" d="100"/>
          <a:sy n="105" d="100"/>
        </p:scale>
        <p:origin x="3240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/>
            <a:t>Do more faster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/>
            <a:t>Less time on routine tasks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/>
            <a:t>More time on unique tasks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8006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8006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8006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Save on labor costs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Mitigate labor shortages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Increase your value to your employer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Humans make mistakes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Automation makes the same mistake repeatedly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Fixing automation fixes the error </a:t>
          </a:r>
          <a:r>
            <a:rPr lang="en-US" i="1" dirty="0"/>
            <a:t>forever*</a:t>
          </a:r>
          <a:endParaRPr lang="en-US" dirty="0"/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Generate detailed logging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Make logs discoverable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Easier to research problems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Product releases are getting faster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Move faster without having to run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Faster results make happy customers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Easier to </a:t>
          </a:r>
          <a:r>
            <a:rPr lang="en-US" b="1" dirty="0">
              <a:solidFill>
                <a:schemeClr val="accent4"/>
              </a:solidFill>
            </a:rPr>
            <a:t>identify</a:t>
          </a:r>
          <a:r>
            <a:rPr lang="en-US" dirty="0"/>
            <a:t> problems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Easier to </a:t>
          </a:r>
          <a:r>
            <a:rPr lang="en-US" b="1" dirty="0">
              <a:solidFill>
                <a:schemeClr val="accent4"/>
              </a:solidFill>
            </a:rPr>
            <a:t>predict</a:t>
          </a:r>
          <a:r>
            <a:rPr lang="en-US" dirty="0"/>
            <a:t> problems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Easier to </a:t>
          </a:r>
          <a:br>
            <a:rPr lang="en-US" dirty="0"/>
          </a:br>
          <a:r>
            <a:rPr lang="en-US" b="1" dirty="0">
              <a:solidFill>
                <a:schemeClr val="accent4"/>
              </a:solidFill>
            </a:rPr>
            <a:t>prevent</a:t>
          </a:r>
          <a:r>
            <a:rPr lang="en-US" dirty="0"/>
            <a:t> </a:t>
          </a:r>
          <a:br>
            <a:rPr lang="en-US" dirty="0"/>
          </a:br>
          <a:r>
            <a:rPr lang="en-US" dirty="0"/>
            <a:t>problems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Do more faster</a:t>
          </a:r>
        </a:p>
      </dsp:txBody>
      <dsp:txXfrm>
        <a:off x="73796" y="1151958"/>
        <a:ext cx="2727329" cy="2064883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Less time on routine tasks</a:t>
          </a:r>
        </a:p>
      </dsp:txBody>
      <dsp:txXfrm>
        <a:off x="4071935" y="1151958"/>
        <a:ext cx="2727329" cy="2064883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More time on unique tasks</a:t>
          </a:r>
        </a:p>
      </dsp:txBody>
      <dsp:txXfrm>
        <a:off x="8070073" y="1151958"/>
        <a:ext cx="2727329" cy="2064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Save on labor costs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Mitigate labor shortages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Increase your value to your employer</a:t>
          </a:r>
        </a:p>
      </dsp:txBody>
      <dsp:txXfrm>
        <a:off x="8069547" y="1160402"/>
        <a:ext cx="2728381" cy="2047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Humans make mistakes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Automation makes the same mistake repeatedly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Fixing automation fixes the error </a:t>
          </a:r>
          <a:r>
            <a:rPr lang="en-US" sz="2600" i="1" kern="1200" dirty="0"/>
            <a:t>forever*</a:t>
          </a:r>
          <a:endParaRPr lang="en-US" sz="2600" kern="1200" dirty="0"/>
        </a:p>
      </dsp:txBody>
      <dsp:txXfrm>
        <a:off x="8069547" y="1160402"/>
        <a:ext cx="2728381" cy="2047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Generate detailed logging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Make logs discoverable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Easier to research problems</a:t>
          </a:r>
        </a:p>
      </dsp:txBody>
      <dsp:txXfrm>
        <a:off x="8069547" y="1160402"/>
        <a:ext cx="2728381" cy="2047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Product releases are getting faster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Move faster without having to run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Faster results make happy customers</a:t>
          </a:r>
        </a:p>
      </dsp:txBody>
      <dsp:txXfrm>
        <a:off x="8069547" y="1160402"/>
        <a:ext cx="2728381" cy="2047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Easier to </a:t>
          </a:r>
          <a:r>
            <a:rPr lang="en-US" sz="3200" b="1" kern="1200" dirty="0">
              <a:solidFill>
                <a:schemeClr val="accent4"/>
              </a:solidFill>
            </a:rPr>
            <a:t>identify</a:t>
          </a:r>
          <a:r>
            <a:rPr lang="en-US" sz="3200" kern="1200" dirty="0"/>
            <a:t> problems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Easier to </a:t>
          </a:r>
          <a:r>
            <a:rPr lang="en-US" sz="3100" b="1" kern="1200" dirty="0">
              <a:solidFill>
                <a:schemeClr val="accent4"/>
              </a:solidFill>
            </a:rPr>
            <a:t>predict</a:t>
          </a:r>
          <a:r>
            <a:rPr lang="en-US" sz="3100" kern="1200" dirty="0"/>
            <a:t> problems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Easier to </a:t>
          </a:r>
          <a:br>
            <a:rPr lang="en-US" sz="3000" kern="1200" dirty="0"/>
          </a:br>
          <a:r>
            <a:rPr lang="en-US" sz="3000" b="1" kern="1200" dirty="0">
              <a:solidFill>
                <a:schemeClr val="accent4"/>
              </a:solidFill>
            </a:rPr>
            <a:t>prevent</a:t>
          </a:r>
          <a:r>
            <a:rPr lang="en-US" sz="3000" kern="1200" dirty="0"/>
            <a:t> </a:t>
          </a:r>
          <a:br>
            <a:rPr lang="en-US" sz="3000" kern="1200" dirty="0"/>
          </a:br>
          <a:r>
            <a:rPr lang="en-US" sz="3000" kern="1200" dirty="0"/>
            <a:t>problems</a:t>
          </a:r>
        </a:p>
      </dsp:txBody>
      <dsp:txXfrm>
        <a:off x="8069547" y="1160402"/>
        <a:ext cx="2728381" cy="2047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DF2E432-A9EB-4B83-876E-A354C90CA9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D40A1A-4858-41B4-93D6-FA4ED6E12E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46E4E-338E-4B82-BAF0-BA9C7D8C5DC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BD86A-3052-4B92-9DE6-3EA7CD732B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C880A-4D30-49EE-92E3-195FD74641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90814-7F77-45AC-AF12-7D7FE877D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16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my food (I love to cook), and my 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8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9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9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convince yourself or convince your boss.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2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3/1/2019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42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673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m2.co/busy-is-a-four-letter-word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9042400" cy="2717800"/>
          </a:xfrm>
        </p:spPr>
        <p:txBody>
          <a:bodyPr>
            <a:normAutofit/>
          </a:bodyPr>
          <a:lstStyle/>
          <a:p>
            <a:r>
              <a:rPr lang="en-US" sz="5200" dirty="0"/>
              <a:t>The importance of Automating routine tasks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I start…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uses checklists?</a:t>
            </a:r>
          </a:p>
          <a:p>
            <a:r>
              <a:rPr lang="en-US" dirty="0"/>
              <a:t>Who has scripted those checklists?</a:t>
            </a:r>
          </a:p>
          <a:p>
            <a:r>
              <a:rPr lang="en-US" dirty="0"/>
              <a:t>Who is lazy?</a:t>
            </a:r>
          </a:p>
          <a:p>
            <a:r>
              <a:rPr lang="en-US" dirty="0"/>
              <a:t>Who is impatient?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automation important?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I’m lazy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Boring tasks are boring</a:t>
            </a:r>
          </a:p>
          <a:p>
            <a:r>
              <a:rPr lang="en-US"/>
              <a:t>Repetitive tasks are boring</a:t>
            </a:r>
          </a:p>
          <a:p>
            <a:r>
              <a:rPr lang="en-US"/>
              <a:t>I want to work smarter, not harder</a:t>
            </a:r>
            <a:endParaRPr lang="en-US" dirty="0"/>
          </a:p>
        </p:txBody>
      </p:sp>
      <p:pic>
        <p:nvPicPr>
          <p:cNvPr id="1026" name="Picture 2" descr="https://lh3.googleusercontent.com/esnpwnvKHUvjIwI8iPwLuiyBcdteNyyQUO4tTSvPwdJtqJGKn52_vpduDlrgs92AQEz_M65dprJQEu0AbCvG_HNaJVsSS4GkaFmoDvvDpJGwwsR9sai-Gfn_tfp7NHJlMiN4UKx_adyL7p1GILB81sA_kB6nsX_roFAMUnAUupGacvb0QNZGBpC4jiwZGyHKTclVMhTvMAxg5w4RSZfUeuv8nNgg_omltHfNUcjZxfFxyoVowr9dIpNTrXXJV7jy4tRirlHinsQ2NHjGeS9V4GylitbPS2V1Eurj9kpkBOHfUMq7L5b-ut0RsZ8g7NcNN3ykmY-zKUFV-z49w3bz20ZAkK27g6fbcTIuXYF_hUohPkFVWFZNrjf82_qujrgrrc7VxN6BwKPfF8l4qA9sVTk8V0WR-Av5cWXNDLg5Jc1rrt-N9f-7tD8KpaDYSLg98WCPbf0Rt5AQH3johP3NLw2Lr3daAj0TkJ2npVePNNWWtRMJcpW6SujBjcrPvV3GwUDtYyUgDQtQ5Txtl2O78Rn-oKysIbOaO-RdaddlCZuMFYoQTKckYbIJ1TpEUKL-gLt1U4ne8ofBEePa4g3JzpO8u23AZG0XVcR0pqgI0o9tViI0IwJm0yrm=w604-h453-no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9538" y="203914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81228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I’m busy</a:t>
            </a:r>
            <a:endParaRPr lang="en-US" dirty="0"/>
          </a:p>
        </p:txBody>
      </p:sp>
      <p:pic>
        <p:nvPicPr>
          <p:cNvPr id="7" name="Picture 2" descr="https://lh3.googleusercontent.com/ROL0NQrJ2IzJ0WpeRnEivn38s2qPx6wI8it0cNNvCqpey-wIyeoBt2yEbf85fU927p-CRWHJQpzsF5gmI8XKkc2POxTzO89rslpWWSJE7r3gUbHmA3gDB_PRaNj8rlZWr_sieNZaCGNnmM24rXiaoU5UbstJH6UjZB4hLqTr1GLeIy0vjbRnx2CwXnufArTY3wuqsqoq2b34zXgM4i-ZeZ8KnAdXBlpWChp189jkTv5802jcP-Q-2GSHB7INXKeC31ZW_36hjTx2AeFc07jknPV4Xfu6_BzzGuzzrubcDEVZKzDleA6EmMp2s5tOHZZbdLneLWxcLyvR5N2vENeuXe7MN4ruMHfgtNp8Xqk9o7fXUrRamz-CoqCWUzecOyFOnbC41MqenI07x_2gXmE5z6B56Fqs3ufSpjFP_P61o6R8BaLT_RGfuqFmuonfWbyELLlFy0DX6xSjwrPeHkblD8bkD9kaiUPZwEKkxgCZFzczd1n1Osty1OX7gjNbVjcmaHtcbQh-NmiG8I9tWSFW7rO-JCC5AszSrRYUhmxzoYdUd2oJvFvB_EMln8cwP63ZabHPe1bK2XfPgdFL_B-CtQtOSLTotCbThheI8dUBnR5aJiTIr1dEF_X0uw=w2352-h1324-no">
            <a:extLst>
              <a:ext uri="{FF2B5EF4-FFF2-40B4-BE49-F238E27FC236}">
                <a16:creationId xmlns:a16="http://schemas.microsoft.com/office/drawing/2014/main" id="{E5C3B5E8-4C6A-474F-9937-D8040C668F8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4" r="15927"/>
          <a:stretch/>
        </p:blipFill>
        <p:spPr>
          <a:xfrm>
            <a:off x="855639" y="1803400"/>
            <a:ext cx="5095921" cy="435768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02EFAE-3FAD-476D-88C3-5D4BAB2C4A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 have a lot of work to do for work</a:t>
            </a:r>
          </a:p>
          <a:p>
            <a:r>
              <a:rPr lang="en-US" dirty="0"/>
              <a:t>I like to relax on nights &amp; weekends</a:t>
            </a:r>
          </a:p>
          <a:p>
            <a:r>
              <a:rPr lang="en-US" dirty="0"/>
              <a:t>I want to be bored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2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B611-C202-4E7A-AFEC-F41E0457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is a four-letter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78E6-0A05-4138-9072-A266E339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Jes</a:t>
            </a:r>
            <a:r>
              <a:rPr lang="en-US" dirty="0"/>
              <a:t> Borland – Session recording</a:t>
            </a:r>
          </a:p>
          <a:p>
            <a:pPr lvl="1"/>
            <a:r>
              <a:rPr lang="en-US" dirty="0">
                <a:hlinkClick r:id="rId2"/>
              </a:rPr>
              <a:t>https://am2.co/busy-is-a-four-letter-word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want to be bored!</a:t>
            </a:r>
          </a:p>
        </p:txBody>
      </p:sp>
    </p:spTree>
    <p:extLst>
      <p:ext uri="{BB962C8B-B14F-4D97-AF65-F5344CB8AC3E}">
        <p14:creationId xmlns:p14="http://schemas.microsoft.com/office/powerpoint/2010/main" val="152509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BEA4-6C07-41FB-9A43-90BF0D1A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say “no”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687E-2FBD-4482-800F-7CDAB2601D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799" y="1803402"/>
            <a:ext cx="5377491" cy="43581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You can’t do everything</a:t>
            </a:r>
          </a:p>
          <a:p>
            <a:pPr lvl="1"/>
            <a:r>
              <a:rPr lang="en-US" dirty="0"/>
              <a:t>You can do more if you automate things</a:t>
            </a:r>
          </a:p>
          <a:p>
            <a:pPr lvl="2"/>
            <a:r>
              <a:rPr lang="en-US" dirty="0"/>
              <a:t>But you can’t automate everything</a:t>
            </a:r>
          </a:p>
          <a:p>
            <a:pPr lvl="3"/>
            <a:r>
              <a:rPr lang="en-US" dirty="0"/>
              <a:t>So you can’t do everything</a:t>
            </a:r>
          </a:p>
          <a:p>
            <a:r>
              <a:rPr lang="en-US" dirty="0"/>
              <a:t>Be nice about it</a:t>
            </a:r>
          </a:p>
          <a:p>
            <a:r>
              <a:rPr lang="en-US" dirty="0"/>
              <a:t>Use “No” to start the conversation</a:t>
            </a:r>
          </a:p>
        </p:txBody>
      </p:sp>
      <p:pic>
        <p:nvPicPr>
          <p:cNvPr id="6" name="Content Placeholder 5" descr="A close up of a traffic light on a pole&#10;&#10;Description generated with very high confidence">
            <a:extLst>
              <a:ext uri="{FF2B5EF4-FFF2-40B4-BE49-F238E27FC236}">
                <a16:creationId xmlns:a16="http://schemas.microsoft.com/office/drawing/2014/main" id="{B15C6CEB-4AF7-4196-B115-A3AC3DDDD6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0039" r="24198"/>
          <a:stretch/>
        </p:blipFill>
        <p:spPr>
          <a:xfrm>
            <a:off x="6901028" y="1803400"/>
            <a:ext cx="4298619" cy="4357688"/>
          </a:xfrm>
        </p:spPr>
      </p:pic>
    </p:spTree>
    <p:extLst>
      <p:ext uri="{BB962C8B-B14F-4D97-AF65-F5344CB8AC3E}">
        <p14:creationId xmlns:p14="http://schemas.microsoft.com/office/powerpoint/2010/main" val="278722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Checklists &amp; Automation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Easier to troubleshoot problems</a:t>
            </a:r>
          </a:p>
          <a:p>
            <a:r>
              <a:rPr lang="en-US" dirty="0"/>
              <a:t>Easier to predict behavior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ECE51C8-1C59-436C-A256-84BA6EDA984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6697"/>
          <a:stretch/>
        </p:blipFill>
        <p:spPr>
          <a:xfrm>
            <a:off x="6459538" y="1914364"/>
            <a:ext cx="5181600" cy="4135760"/>
          </a:xfrm>
        </p:spPr>
      </p:pic>
    </p:spTree>
    <p:extLst>
      <p:ext uri="{BB962C8B-B14F-4D97-AF65-F5344CB8AC3E}">
        <p14:creationId xmlns:p14="http://schemas.microsoft.com/office/powerpoint/2010/main" val="330629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Get things right every time</a:t>
            </a:r>
          </a:p>
          <a:p>
            <a:endParaRPr lang="en-US" dirty="0"/>
          </a:p>
          <a:p>
            <a:r>
              <a:rPr lang="en-US" dirty="0"/>
              <a:t>Get things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wrong</a:t>
            </a:r>
            <a:r>
              <a:rPr lang="en-US" dirty="0"/>
              <a:t> every time</a:t>
            </a:r>
          </a:p>
        </p:txBody>
      </p:sp>
      <p:pic>
        <p:nvPicPr>
          <p:cNvPr id="1026" name="Picture 2" descr="http://media.womengineer.org/2013/10/shcool_stor.jpeg">
            <a:extLst>
              <a:ext uri="{FF2B5EF4-FFF2-40B4-BE49-F238E27FC236}">
                <a16:creationId xmlns:a16="http://schemas.microsoft.com/office/drawing/2014/main" id="{1FCE934B-EAD2-429F-AB4D-704EC146B98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323837"/>
            <a:ext cx="5181600" cy="331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36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9144A7-F125-46CD-8F43-EE193AD8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507478"/>
            <a:ext cx="9753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Consistency….		Standard vs Exception</a:t>
            </a: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F1CE9DD1-63D2-44E2-823A-B28A9C55237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" b="7017"/>
          <a:stretch>
            <a:fillRect/>
          </a:stretch>
        </p:blipFill>
        <p:spPr bwMode="auto">
          <a:xfrm>
            <a:off x="2028825" y="0"/>
            <a:ext cx="10163175" cy="53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B10F91D-2637-4679-A0B9-7B23BD807E29}"/>
              </a:ext>
            </a:extLst>
          </p:cNvPr>
          <p:cNvSpPr/>
          <p:nvPr/>
        </p:nvSpPr>
        <p:spPr>
          <a:xfrm>
            <a:off x="5870642" y="856035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CD3ECC-AEC7-4F6A-83E8-F875AF06D4CD}"/>
              </a:ext>
            </a:extLst>
          </p:cNvPr>
          <p:cNvSpPr/>
          <p:nvPr/>
        </p:nvSpPr>
        <p:spPr>
          <a:xfrm>
            <a:off x="6489969" y="137810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C1AB35-5744-47F3-931F-B0D34E117D25}"/>
              </a:ext>
            </a:extLst>
          </p:cNvPr>
          <p:cNvSpPr/>
          <p:nvPr/>
        </p:nvSpPr>
        <p:spPr>
          <a:xfrm>
            <a:off x="7500834" y="137810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69EE667-CEAF-411A-9F5F-16CEFAE3237A}"/>
              </a:ext>
            </a:extLst>
          </p:cNvPr>
          <p:cNvSpPr/>
          <p:nvPr/>
        </p:nvSpPr>
        <p:spPr>
          <a:xfrm>
            <a:off x="3867859" y="132947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DE1D27-F987-4FA9-9F59-CCA70F76EEFC}"/>
              </a:ext>
            </a:extLst>
          </p:cNvPr>
          <p:cNvSpPr/>
          <p:nvPr/>
        </p:nvSpPr>
        <p:spPr>
          <a:xfrm>
            <a:off x="2963694" y="1684507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E4E6BAC-7980-439F-907A-7D9F701CB0E2}"/>
              </a:ext>
            </a:extLst>
          </p:cNvPr>
          <p:cNvSpPr/>
          <p:nvPr/>
        </p:nvSpPr>
        <p:spPr>
          <a:xfrm>
            <a:off x="3206884" y="3369014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CFAEA26-E01D-400D-B682-7F7D9FF70FED}"/>
              </a:ext>
            </a:extLst>
          </p:cNvPr>
          <p:cNvSpPr/>
          <p:nvPr/>
        </p:nvSpPr>
        <p:spPr>
          <a:xfrm>
            <a:off x="5779851" y="3406303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27CA86-F51E-413F-B2F5-083A5073BAAE}"/>
              </a:ext>
            </a:extLst>
          </p:cNvPr>
          <p:cNvSpPr/>
          <p:nvPr/>
        </p:nvSpPr>
        <p:spPr>
          <a:xfrm>
            <a:off x="6562927" y="4062920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83E432-52AC-4006-AA32-C1872C1A1305}"/>
              </a:ext>
            </a:extLst>
          </p:cNvPr>
          <p:cNvSpPr/>
          <p:nvPr/>
        </p:nvSpPr>
        <p:spPr>
          <a:xfrm>
            <a:off x="8288773" y="4028873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E9B4C22-B412-4992-87E3-D8E9FD53BF7B}"/>
              </a:ext>
            </a:extLst>
          </p:cNvPr>
          <p:cNvSpPr/>
          <p:nvPr/>
        </p:nvSpPr>
        <p:spPr>
          <a:xfrm>
            <a:off x="9583365" y="3369014"/>
            <a:ext cx="783076" cy="783076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4CA701E-6B4A-4BA9-ACA8-25028BA164EE}"/>
              </a:ext>
            </a:extLst>
          </p:cNvPr>
          <p:cNvSpPr/>
          <p:nvPr/>
        </p:nvSpPr>
        <p:spPr>
          <a:xfrm>
            <a:off x="2083392" y="201039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4CA8D9-8FB6-4644-B5A2-E542108A2995}"/>
              </a:ext>
            </a:extLst>
          </p:cNvPr>
          <p:cNvSpPr/>
          <p:nvPr/>
        </p:nvSpPr>
        <p:spPr>
          <a:xfrm>
            <a:off x="2028825" y="1720176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2C8ED4-834C-4418-A2CD-4C5423D942A5}"/>
              </a:ext>
            </a:extLst>
          </p:cNvPr>
          <p:cNvSpPr/>
          <p:nvPr/>
        </p:nvSpPr>
        <p:spPr>
          <a:xfrm>
            <a:off x="2420363" y="870999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5A56384-6AD2-4595-AE9E-65C5E9682345}"/>
              </a:ext>
            </a:extLst>
          </p:cNvPr>
          <p:cNvSpPr/>
          <p:nvPr/>
        </p:nvSpPr>
        <p:spPr>
          <a:xfrm>
            <a:off x="4803894" y="1783405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88E743E-88E0-4B42-955B-8E9A47142572}"/>
              </a:ext>
            </a:extLst>
          </p:cNvPr>
          <p:cNvSpPr/>
          <p:nvPr/>
        </p:nvSpPr>
        <p:spPr>
          <a:xfrm>
            <a:off x="5786336" y="2474882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74EB4D9-6CCE-43AD-901A-B9C291AAA5E4}"/>
              </a:ext>
            </a:extLst>
          </p:cNvPr>
          <p:cNvSpPr/>
          <p:nvPr/>
        </p:nvSpPr>
        <p:spPr>
          <a:xfrm>
            <a:off x="4149654" y="3442783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B42C71-DD13-4455-A252-83A006EB5AA8}"/>
              </a:ext>
            </a:extLst>
          </p:cNvPr>
          <p:cNvSpPr/>
          <p:nvPr/>
        </p:nvSpPr>
        <p:spPr>
          <a:xfrm>
            <a:off x="8445230" y="1792324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95AC399-4AD2-4932-997D-7D7C8971EFF1}"/>
              </a:ext>
            </a:extLst>
          </p:cNvPr>
          <p:cNvSpPr/>
          <p:nvPr/>
        </p:nvSpPr>
        <p:spPr>
          <a:xfrm>
            <a:off x="11185872" y="101333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29C7A7-E559-45A6-9309-7E7BB0307789}"/>
              </a:ext>
            </a:extLst>
          </p:cNvPr>
          <p:cNvSpPr/>
          <p:nvPr/>
        </p:nvSpPr>
        <p:spPr>
          <a:xfrm>
            <a:off x="11169154" y="1792324"/>
            <a:ext cx="783076" cy="783076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825B38-21F4-4FD0-B1B3-54DDCFF7CEA4}"/>
              </a:ext>
            </a:extLst>
          </p:cNvPr>
          <p:cNvSpPr/>
          <p:nvPr/>
        </p:nvSpPr>
        <p:spPr>
          <a:xfrm>
            <a:off x="6630465" y="1613171"/>
            <a:ext cx="997085" cy="99708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9112F6-0396-444C-932D-3053C8DD2E37}"/>
              </a:ext>
            </a:extLst>
          </p:cNvPr>
          <p:cNvSpPr/>
          <p:nvPr/>
        </p:nvSpPr>
        <p:spPr>
          <a:xfrm>
            <a:off x="3544107" y="4674950"/>
            <a:ext cx="997085" cy="99708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3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>
            <a:normAutofit/>
          </a:bodyPr>
          <a:lstStyle/>
          <a:p>
            <a:r>
              <a:rPr lang="en-US" dirty="0"/>
              <a:t>Product Manager at </a:t>
            </a:r>
            <a:r>
              <a:rPr lang="en-US" dirty="0" err="1"/>
              <a:t>SentryOne</a:t>
            </a:r>
            <a:endParaRPr lang="en-US" dirty="0"/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2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9144A7-F125-46CD-8F43-EE193AD8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507478"/>
            <a:ext cx="9753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Consistency????</a:t>
            </a:r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F1CE9DD1-63D2-44E2-823A-B28A9C55237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5" t="7396" r="8307" b="64418"/>
          <a:stretch/>
        </p:blipFill>
        <p:spPr bwMode="auto">
          <a:xfrm>
            <a:off x="2028825" y="0"/>
            <a:ext cx="10163175" cy="53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621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build/config/process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default</a:t>
            </a:r>
          </a:p>
          <a:p>
            <a:endParaRPr lang="en-US" dirty="0"/>
          </a:p>
          <a:p>
            <a:r>
              <a:rPr lang="en-US" dirty="0"/>
              <a:t>Everyone uses it unless they can’t</a:t>
            </a:r>
          </a:p>
          <a:p>
            <a:endParaRPr lang="en-US" dirty="0"/>
          </a:p>
          <a:p>
            <a:r>
              <a:rPr lang="en-US" dirty="0"/>
              <a:t>Basis for SLAs</a:t>
            </a:r>
          </a:p>
          <a:p>
            <a:endParaRPr lang="en-US" dirty="0"/>
          </a:p>
          <a:p>
            <a:r>
              <a:rPr lang="en-US" dirty="0"/>
              <a:t>You can have multiple “standards”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6C6A97-526B-409F-BBEE-676C4ABE97A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3069"/>
          <a:stretch/>
        </p:blipFill>
        <p:spPr>
          <a:xfrm>
            <a:off x="6459538" y="1804239"/>
            <a:ext cx="5181600" cy="4356009"/>
          </a:xfrm>
        </p:spPr>
      </p:pic>
    </p:spTree>
    <p:extLst>
      <p:ext uri="{BB962C8B-B14F-4D97-AF65-F5344CB8AC3E}">
        <p14:creationId xmlns:p14="http://schemas.microsoft.com/office/powerpoint/2010/main" val="196122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build/config/process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680283-9E1F-42D3-BC4A-96D26C8D04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69467" y="1803400"/>
            <a:ext cx="3268266" cy="4357688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Supported alternative</a:t>
            </a:r>
          </a:p>
          <a:p>
            <a:endParaRPr lang="en-US" dirty="0"/>
          </a:p>
          <a:p>
            <a:r>
              <a:rPr lang="en-US" dirty="0"/>
              <a:t>Known pitfalls</a:t>
            </a:r>
          </a:p>
          <a:p>
            <a:endParaRPr lang="en-US" dirty="0"/>
          </a:p>
          <a:p>
            <a:r>
              <a:rPr lang="en-US" dirty="0"/>
              <a:t>Maybe lessened SLAs</a:t>
            </a:r>
          </a:p>
        </p:txBody>
      </p:sp>
    </p:spTree>
    <p:extLst>
      <p:ext uri="{BB962C8B-B14F-4D97-AF65-F5344CB8AC3E}">
        <p14:creationId xmlns:p14="http://schemas.microsoft.com/office/powerpoint/2010/main" val="2292779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Prohibited build/config/process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Scenarios that aren’t allowed in your environment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Industry regulation</a:t>
            </a:r>
          </a:p>
          <a:p>
            <a:pPr lvl="1"/>
            <a:r>
              <a:rPr lang="en-US" dirty="0"/>
              <a:t>Lack of knowledge</a:t>
            </a:r>
          </a:p>
          <a:p>
            <a:pPr lvl="1"/>
            <a:r>
              <a:rPr lang="en-US" dirty="0"/>
              <a:t>Lack of money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02A6B0-6773-4181-B7B9-45F2A5BFD6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2735"/>
          <a:stretch/>
        </p:blipFill>
        <p:spPr>
          <a:xfrm>
            <a:off x="6833336" y="1803400"/>
            <a:ext cx="4434003" cy="4357688"/>
          </a:xfrm>
        </p:spPr>
      </p:pic>
    </p:spTree>
    <p:extLst>
      <p:ext uri="{BB962C8B-B14F-4D97-AF65-F5344CB8AC3E}">
        <p14:creationId xmlns:p14="http://schemas.microsoft.com/office/powerpoint/2010/main" val="795242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automation?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85846080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7712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time &amp; money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1606431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920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quality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89565253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16BB3D-BBD1-4F50-847B-295C7FE2D09A}"/>
              </a:ext>
            </a:extLst>
          </p:cNvPr>
          <p:cNvSpPr txBox="1"/>
          <p:nvPr/>
        </p:nvSpPr>
        <p:spPr>
          <a:xfrm>
            <a:off x="874929" y="5664017"/>
            <a:ext cx="10604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* For the specific case you coded a fix for. A different flavor of the problem might come back. Your fix is only as good as your code.</a:t>
            </a:r>
          </a:p>
        </p:txBody>
      </p:sp>
    </p:spTree>
    <p:extLst>
      <p:ext uri="{BB962C8B-B14F-4D97-AF65-F5344CB8AC3E}">
        <p14:creationId xmlns:p14="http://schemas.microsoft.com/office/powerpoint/2010/main" val="411982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transparency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40014304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2017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speed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343821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2266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46758503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8252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11A32-1F6D-4231-9610-BC10C4F01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E6E378-0954-4B1C-9B11-7DFC27FA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I automate?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4FFBC1-06E6-4C4A-BE92-39871C5CB9B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64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3C9B35-F8D7-4A53-B842-4C28BAF2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automate everything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E47D2-A1A7-400A-898C-BA452A9A6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everything can be automated</a:t>
            </a:r>
          </a:p>
          <a:p>
            <a:r>
              <a:rPr lang="en-US" dirty="0"/>
              <a:t>Not everything should be automated</a:t>
            </a:r>
          </a:p>
          <a:p>
            <a:endParaRPr lang="en-US" dirty="0"/>
          </a:p>
          <a:p>
            <a:r>
              <a:rPr lang="en-US" dirty="0"/>
              <a:t>Who is familiar with </a:t>
            </a:r>
            <a:r>
              <a:rPr lang="en-US" dirty="0" err="1"/>
              <a:t>xkcd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1476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xkcd.com/1319 : Automation</a:t>
            </a:r>
          </a:p>
        </p:txBody>
      </p:sp>
      <p:pic>
        <p:nvPicPr>
          <p:cNvPr id="2050" name="Picture 2" descr="Automation">
            <a:extLst>
              <a:ext uri="{FF2B5EF4-FFF2-40B4-BE49-F238E27FC236}">
                <a16:creationId xmlns:a16="http://schemas.microsoft.com/office/drawing/2014/main" id="{69443483-8AA0-425C-886C-B93DBCC8074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8758" y="1757354"/>
            <a:ext cx="4534484" cy="45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60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Xkcd.com/1445 : Efficiency</a:t>
            </a:r>
          </a:p>
        </p:txBody>
      </p:sp>
      <p:pic>
        <p:nvPicPr>
          <p:cNvPr id="4100" name="Picture 4" descr="Efficiency">
            <a:extLst>
              <a:ext uri="{FF2B5EF4-FFF2-40B4-BE49-F238E27FC236}">
                <a16:creationId xmlns:a16="http://schemas.microsoft.com/office/drawing/2014/main" id="{14AFA0A6-6DC8-4E87-81DA-6A1D303610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6002" y="2586852"/>
            <a:ext cx="4679995" cy="304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824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xkcd.com/974 : The general problem</a:t>
            </a:r>
          </a:p>
        </p:txBody>
      </p:sp>
      <p:pic>
        <p:nvPicPr>
          <p:cNvPr id="5122" name="Picture 2" descr="The General Problem">
            <a:extLst>
              <a:ext uri="{FF2B5EF4-FFF2-40B4-BE49-F238E27FC236}">
                <a16:creationId xmlns:a16="http://schemas.microsoft.com/office/drawing/2014/main" id="{1AFAD3EA-3358-400B-B260-2EA066A575D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24" y="1915060"/>
            <a:ext cx="10113951" cy="422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03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xkcd.com/1495 : Hard reboot</a:t>
            </a:r>
          </a:p>
        </p:txBody>
      </p:sp>
      <p:pic>
        <p:nvPicPr>
          <p:cNvPr id="7170" name="Picture 2" descr="Hard Reboot">
            <a:extLst>
              <a:ext uri="{FF2B5EF4-FFF2-40B4-BE49-F238E27FC236}">
                <a16:creationId xmlns:a16="http://schemas.microsoft.com/office/drawing/2014/main" id="{808061FA-6A0E-43AC-89A9-8BBA8679840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513" y="2374403"/>
            <a:ext cx="7160973" cy="348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084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xkcd.com/1205 : Is it worth the time?</a:t>
            </a:r>
          </a:p>
        </p:txBody>
      </p:sp>
      <p:pic>
        <p:nvPicPr>
          <p:cNvPr id="3074" name="Picture 2" descr="Is It Worth the Time?">
            <a:extLst>
              <a:ext uri="{FF2B5EF4-FFF2-40B4-BE49-F238E27FC236}">
                <a16:creationId xmlns:a16="http://schemas.microsoft.com/office/drawing/2014/main" id="{9C9CE2C1-3AA8-4791-93ED-67D24051B10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92" y="1765101"/>
            <a:ext cx="5573016" cy="45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13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378023-483D-4F62-A20F-2CA0FAA5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the blank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3AAAF-FFBC-4C67-9276-ACCDDBF3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I have a ____________ </a:t>
            </a:r>
          </a:p>
          <a:p>
            <a:pPr marL="0" indent="0">
              <a:buNone/>
            </a:pPr>
            <a:r>
              <a:rPr lang="en-US" sz="4800" dirty="0"/>
              <a:t>and every once in a while it __________, </a:t>
            </a:r>
          </a:p>
          <a:p>
            <a:pPr marL="0" indent="0">
              <a:buNone/>
            </a:pPr>
            <a:r>
              <a:rPr lang="en-US" sz="4800" dirty="0"/>
              <a:t>so I just ____________ </a:t>
            </a:r>
          </a:p>
          <a:p>
            <a:pPr marL="0" indent="0">
              <a:buNone/>
            </a:pPr>
            <a:r>
              <a:rPr lang="en-US" sz="4800" dirty="0"/>
              <a:t>because fixing this __________ is too hard.</a:t>
            </a:r>
          </a:p>
        </p:txBody>
      </p:sp>
    </p:spTree>
    <p:extLst>
      <p:ext uri="{BB962C8B-B14F-4D97-AF65-F5344CB8AC3E}">
        <p14:creationId xmlns:p14="http://schemas.microsoft.com/office/powerpoint/2010/main" val="194318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6AC80-5EE8-4EE7-90D0-737AD5CED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3F757D-06C8-48B4-B4FF-36E93E54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right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1B509F-61CC-403F-BFB4-D3E769C4932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36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3C89-870F-481F-B621-36CBB6AF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few tools in your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A1EA-D6E5-4C80-8C90-68A0EBF8BE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T-SQL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Bash</a:t>
            </a:r>
          </a:p>
          <a:p>
            <a:r>
              <a:rPr lang="en-US" dirty="0"/>
              <a:t>SSIS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.NET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B497E-02F8-4F8E-A1FC-6F444F94AA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Puppet</a:t>
            </a:r>
          </a:p>
          <a:p>
            <a:r>
              <a:rPr lang="en-US" dirty="0"/>
              <a:t>Chef</a:t>
            </a:r>
          </a:p>
          <a:p>
            <a:r>
              <a:rPr lang="en-US" dirty="0"/>
              <a:t>Lambda functions</a:t>
            </a:r>
          </a:p>
          <a:p>
            <a:r>
              <a:rPr lang="en-US" dirty="0"/>
              <a:t>Azure Automation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46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50E6E9-3560-4CF7-BF3D-E488CC15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you doing [task] already?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22B09-8B98-4FCA-A187-298C3207E3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 a process</a:t>
            </a:r>
          </a:p>
          <a:p>
            <a:r>
              <a:rPr lang="en-US" dirty="0"/>
              <a:t>Develop a checklist</a:t>
            </a:r>
          </a:p>
          <a:p>
            <a:r>
              <a:rPr lang="en-US" dirty="0"/>
              <a:t>Start scripting individual steps</a:t>
            </a:r>
          </a:p>
          <a:p>
            <a:r>
              <a:rPr lang="en-US" dirty="0"/>
              <a:t>Save your scripts, stitch them together</a:t>
            </a:r>
          </a:p>
        </p:txBody>
      </p:sp>
    </p:spTree>
    <p:extLst>
      <p:ext uri="{BB962C8B-B14F-4D97-AF65-F5344CB8AC3E}">
        <p14:creationId xmlns:p14="http://schemas.microsoft.com/office/powerpoint/2010/main" val="338956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089" y="2410131"/>
            <a:ext cx="111138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US" sz="9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amtwo</a:t>
            </a:r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/presentations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</a:t>
            </a:r>
          </a:p>
        </p:txBody>
      </p:sp>
    </p:spTree>
    <p:extLst>
      <p:ext uri="{BB962C8B-B14F-4D97-AF65-F5344CB8AC3E}">
        <p14:creationId xmlns:p14="http://schemas.microsoft.com/office/powerpoint/2010/main" val="374900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788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cell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automation is important</a:t>
            </a:r>
          </a:p>
          <a:p>
            <a:r>
              <a:rPr lang="en-US" dirty="0"/>
              <a:t>Identify tasks you should automate</a:t>
            </a:r>
          </a:p>
          <a:p>
            <a:r>
              <a:rPr lang="en-US" dirty="0"/>
              <a:t>Picking the right tool for the job</a:t>
            </a:r>
          </a:p>
          <a:p>
            <a:endParaRPr lang="en-US" dirty="0"/>
          </a:p>
          <a:p>
            <a:r>
              <a:rPr lang="en-US" dirty="0"/>
              <a:t>We won’t be writing any code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59873</TotalTime>
  <Words>665</Words>
  <Application>Microsoft Office PowerPoint</Application>
  <PresentationFormat>Widescreen</PresentationFormat>
  <Paragraphs>157</Paragraphs>
  <Slides>42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Segoe UI Light</vt:lpstr>
      <vt:lpstr>Wingdings</vt:lpstr>
      <vt:lpstr>Wingdings 2</vt:lpstr>
      <vt:lpstr>WidescreenPres</vt:lpstr>
      <vt:lpstr>The importance of Automating routine tasks </vt:lpstr>
      <vt:lpstr>Andy Mallon</vt:lpstr>
      <vt:lpstr>PowerPoint Presentation</vt:lpstr>
      <vt:lpstr>Contact Andy</vt:lpstr>
      <vt:lpstr>Slides + Materials</vt:lpstr>
      <vt:lpstr>Session Feedback</vt:lpstr>
      <vt:lpstr>PowerPoint Presentation</vt:lpstr>
      <vt:lpstr>I'm also gonna need you to go ahead  and silence your cell phones</vt:lpstr>
      <vt:lpstr>What we’ll cover</vt:lpstr>
      <vt:lpstr>Before I start…</vt:lpstr>
      <vt:lpstr>Why is automation important?</vt:lpstr>
      <vt:lpstr>I’m lazy</vt:lpstr>
      <vt:lpstr>I’m busy</vt:lpstr>
      <vt:lpstr>Busy is a four-letter word</vt:lpstr>
      <vt:lpstr>Learn to say “no”</vt:lpstr>
      <vt:lpstr>Checklists &amp; Automation</vt:lpstr>
      <vt:lpstr>Consistency</vt:lpstr>
      <vt:lpstr>Consistency</vt:lpstr>
      <vt:lpstr>Consistency….  Standard vs Exception</vt:lpstr>
      <vt:lpstr>Consistency????</vt:lpstr>
      <vt:lpstr>Standard build/config/process</vt:lpstr>
      <vt:lpstr>Exception build/config/process</vt:lpstr>
      <vt:lpstr>Prohibited build/config/process</vt:lpstr>
      <vt:lpstr>Why automation?</vt:lpstr>
      <vt:lpstr>Productivity</vt:lpstr>
      <vt:lpstr>Save time &amp; money</vt:lpstr>
      <vt:lpstr>Improve quality</vt:lpstr>
      <vt:lpstr>Improve transparency</vt:lpstr>
      <vt:lpstr>Improve speed</vt:lpstr>
      <vt:lpstr>Standardization</vt:lpstr>
      <vt:lpstr>What do I automate?</vt:lpstr>
      <vt:lpstr>Don’t automate everything</vt:lpstr>
      <vt:lpstr>xkcd.com/1319 : Automation</vt:lpstr>
      <vt:lpstr>Xkcd.com/1445 : Efficiency</vt:lpstr>
      <vt:lpstr>xkcd.com/974 : The general problem</vt:lpstr>
      <vt:lpstr>xkcd.com/1495 : Hard reboot</vt:lpstr>
      <vt:lpstr>xkcd.com/1205 : Is it worth the time?</vt:lpstr>
      <vt:lpstr>Fill in the blank</vt:lpstr>
      <vt:lpstr>Picking the right tools</vt:lpstr>
      <vt:lpstr>Just a few tools in your toolbox</vt:lpstr>
      <vt:lpstr>Are you doing [task] already?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190</cp:revision>
  <dcterms:created xsi:type="dcterms:W3CDTF">2016-01-16T14:35:28Z</dcterms:created>
  <dcterms:modified xsi:type="dcterms:W3CDTF">2019-03-02T09:05:17Z</dcterms:modified>
</cp:coreProperties>
</file>